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4"/>
  </p:sldMasterIdLst>
  <p:notesMasterIdLst>
    <p:notesMasterId r:id="rId19"/>
  </p:notesMasterIdLst>
  <p:handoutMasterIdLst>
    <p:handoutMasterId r:id="rId20"/>
  </p:handoutMasterIdLst>
  <p:sldIdLst>
    <p:sldId id="609" r:id="rId5"/>
    <p:sldId id="625" r:id="rId6"/>
    <p:sldId id="626" r:id="rId7"/>
    <p:sldId id="628" r:id="rId8"/>
    <p:sldId id="629" r:id="rId9"/>
    <p:sldId id="633" r:id="rId10"/>
    <p:sldId id="634" r:id="rId11"/>
    <p:sldId id="636" r:id="rId12"/>
    <p:sldId id="637" r:id="rId13"/>
    <p:sldId id="638" r:id="rId14"/>
    <p:sldId id="639" r:id="rId15"/>
    <p:sldId id="640" r:id="rId16"/>
    <p:sldId id="641" r:id="rId17"/>
    <p:sldId id="64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clrMru>
    <a:srgbClr val="FFFFFF"/>
    <a:srgbClr val="1024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146" autoAdjust="0"/>
  </p:normalViewPr>
  <p:slideViewPr>
    <p:cSldViewPr snapToGrid="0" snapToObjects="1" showGuides="1">
      <p:cViewPr>
        <p:scale>
          <a:sx n="90" d="100"/>
          <a:sy n="90" d="100"/>
        </p:scale>
        <p:origin x="-1576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handoutMaster" Target="handoutMasters/handout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282491-D149-9F4C-99A1-2D7A114C938D}" type="datetimeFigureOut">
              <a:rPr lang="en-US" smtClean="0"/>
              <a:pPr/>
              <a:t>31/03/15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8F02DD-3CCD-4A4C-B968-ADC2C522919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74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695E71-819A-4F96-B2B0-A421F5452761}" type="datetimeFigureOut">
              <a:rPr lang="en-US" smtClean="0"/>
              <a:pPr/>
              <a:t>31/03/15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924C78-D169-4A9A-9E66-4D23FD6D559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163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3545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11095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5662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1655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90727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5798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8963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410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8499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7973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07691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1CD25-8B85-C740-A987-EA4EBCB3B874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31/03/15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9F949-95CC-6444-800A-96DE8140195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9788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37609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routino.org/" TargetMode="Externa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'Pool Uni Logo White1.ep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376" y="5166486"/>
            <a:ext cx="3827273" cy="8896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32923" y="3421403"/>
            <a:ext cx="3920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prstClr val="white"/>
                </a:solidFill>
                <a:latin typeface="Calibri"/>
              </a:rPr>
              <a:t>Dr</a:t>
            </a:r>
            <a:r>
              <a:rPr lang="en-US" dirty="0" smtClean="0">
                <a:solidFill>
                  <a:prstClr val="white"/>
                </a:solidFill>
                <a:latin typeface="Calibri"/>
              </a:rPr>
              <a:t> Nick Bearman, </a:t>
            </a:r>
            <a:r>
              <a:rPr lang="en-US" dirty="0" err="1" smtClean="0">
                <a:solidFill>
                  <a:prstClr val="white"/>
                </a:solidFill>
                <a:latin typeface="Calibri"/>
              </a:rPr>
              <a:t>CGeog</a:t>
            </a:r>
            <a:r>
              <a:rPr lang="en-US" dirty="0" smtClean="0">
                <a:solidFill>
                  <a:prstClr val="white"/>
                </a:solidFill>
                <a:latin typeface="Calibri"/>
              </a:rPr>
              <a:t> (GIS)</a:t>
            </a:r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922" y="3843741"/>
            <a:ext cx="39202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Calibri"/>
              </a:rPr>
              <a:t>Department of Geography and Planning</a:t>
            </a:r>
            <a:endParaRPr lang="en-US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91760" y="537066"/>
            <a:ext cx="73618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 smtClean="0">
                <a:solidFill>
                  <a:prstClr val="white">
                    <a:lumMod val="95000"/>
                  </a:prstClr>
                </a:solidFill>
              </a:rPr>
              <a:t>GIS for Transport Applications</a:t>
            </a:r>
            <a:endParaRPr lang="en-GB" sz="3600" b="1" dirty="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373565" y="4386232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white"/>
                </a:solidFill>
                <a:latin typeface="Calibri"/>
              </a:rPr>
              <a:t>@</a:t>
            </a:r>
            <a:r>
              <a:rPr lang="en-US" dirty="0" err="1">
                <a:solidFill>
                  <a:prstClr val="white"/>
                </a:solidFill>
                <a:latin typeface="Calibri"/>
              </a:rPr>
              <a:t>nickbearmanuk</a:t>
            </a:r>
            <a:endParaRPr lang="en-US" dirty="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0456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OSM and Routino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use </a:t>
            </a:r>
            <a:r>
              <a:rPr lang="en-US" dirty="0" err="1" smtClean="0"/>
              <a:t>OpenStreetMap</a:t>
            </a:r>
            <a:r>
              <a:rPr lang="en-US" dirty="0" smtClean="0"/>
              <a:t> and Routino</a:t>
            </a:r>
          </a:p>
          <a:p>
            <a:r>
              <a:rPr lang="en-US" dirty="0"/>
              <a:t>Details at </a:t>
            </a:r>
            <a:r>
              <a:rPr lang="en-US" dirty="0">
                <a:hlinkClick r:id="rId2"/>
              </a:rPr>
              <a:t>http://www.routino.org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Can do web-based routing (one off)</a:t>
            </a:r>
          </a:p>
        </p:txBody>
      </p:sp>
      <p:pic>
        <p:nvPicPr>
          <p:cNvPr id="4" name="Picture 3" descr="Screen Shot 2015-03-31 at 5.31.07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10" b="23950"/>
          <a:stretch/>
        </p:blipFill>
        <p:spPr>
          <a:xfrm>
            <a:off x="0" y="3386667"/>
            <a:ext cx="9144000" cy="347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961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OSM and Routino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 - Run </a:t>
            </a:r>
            <a:r>
              <a:rPr lang="en-US" dirty="0"/>
              <a:t>as a program </a:t>
            </a:r>
            <a:r>
              <a:rPr lang="en-US" dirty="0" smtClean="0"/>
              <a:t>locally</a:t>
            </a:r>
          </a:p>
          <a:p>
            <a:pPr lvl="1"/>
            <a:r>
              <a:rPr lang="en-US" dirty="0" smtClean="0"/>
              <a:t>Using OSM data</a:t>
            </a:r>
            <a:endParaRPr lang="en-US" dirty="0"/>
          </a:p>
          <a:p>
            <a:r>
              <a:rPr lang="en-US" dirty="0" smtClean="0"/>
              <a:t>Routino 2.7</a:t>
            </a:r>
          </a:p>
          <a:p>
            <a:pPr lvl="1"/>
            <a:r>
              <a:rPr lang="en-US" dirty="0" smtClean="0"/>
              <a:t>Command line interface</a:t>
            </a:r>
          </a:p>
          <a:p>
            <a:pPr lvl="1"/>
            <a:r>
              <a:rPr lang="en-US" i="1" dirty="0"/>
              <a:t>r</a:t>
            </a:r>
            <a:r>
              <a:rPr lang="en-US" i="1" dirty="0" smtClean="0"/>
              <a:t>outer &lt;origin&gt; &lt;destination&gt; &lt;type&gt; &lt;settings&gt;….</a:t>
            </a:r>
          </a:p>
          <a:p>
            <a:r>
              <a:rPr lang="en-US" dirty="0" smtClean="0"/>
              <a:t>Can run command line from R</a:t>
            </a:r>
          </a:p>
          <a:p>
            <a:pPr lvl="1"/>
            <a:r>
              <a:rPr lang="en-US" dirty="0" smtClean="0"/>
              <a:t>Loops</a:t>
            </a:r>
          </a:p>
          <a:p>
            <a:pPr lvl="1"/>
            <a:r>
              <a:rPr lang="en-US" dirty="0" smtClean="0"/>
              <a:t>(used OSX i.e. </a:t>
            </a:r>
            <a:r>
              <a:rPr lang="en-US" dirty="0" err="1" smtClean="0"/>
              <a:t>unix</a:t>
            </a:r>
            <a:r>
              <a:rPr lang="en-US" dirty="0" smtClean="0"/>
              <a:t>-type)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892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OSM and Routino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 handled data management</a:t>
            </a:r>
          </a:p>
          <a:p>
            <a:r>
              <a:rPr lang="en-US" dirty="0" smtClean="0"/>
              <a:t>Looped through for each record of 7.5 million for each of 4 years</a:t>
            </a:r>
          </a:p>
          <a:p>
            <a:r>
              <a:rPr lang="en-US" dirty="0" smtClean="0"/>
              <a:t>Total run time about 14 days on desktop computer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458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Try Routino yourself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7200" dirty="0" err="1" smtClean="0"/>
              <a:t>www.routnio.org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7853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965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11am - Why I need transport routing</a:t>
            </a:r>
          </a:p>
          <a:p>
            <a:pPr lvl="1"/>
            <a:r>
              <a:rPr lang="en-US" dirty="0" smtClean="0"/>
              <a:t>Project &amp; my background</a:t>
            </a:r>
          </a:p>
          <a:p>
            <a:r>
              <a:rPr lang="en-US" dirty="0" smtClean="0"/>
              <a:t>11:10am - Using Google Maps API in R </a:t>
            </a:r>
          </a:p>
          <a:p>
            <a:pPr lvl="1"/>
            <a:r>
              <a:rPr lang="en-US" dirty="0" smtClean="0"/>
              <a:t>Google Maps API in R</a:t>
            </a:r>
          </a:p>
          <a:p>
            <a:pPr lvl="1"/>
            <a:r>
              <a:rPr lang="en-US" dirty="0" smtClean="0"/>
              <a:t>Routing in R</a:t>
            </a:r>
            <a:endParaRPr lang="en-US" dirty="0"/>
          </a:p>
          <a:p>
            <a:r>
              <a:rPr lang="en-US" dirty="0" smtClean="0"/>
              <a:t>11:45am - Routing and big data (&gt;1000 routes)</a:t>
            </a:r>
          </a:p>
          <a:p>
            <a:pPr lvl="1"/>
            <a:r>
              <a:rPr lang="en-US" dirty="0" smtClean="0"/>
              <a:t>Routino on the web and in R</a:t>
            </a:r>
          </a:p>
          <a:p>
            <a:r>
              <a:rPr lang="en-US" i="1" smtClean="0"/>
              <a:t>12pm </a:t>
            </a:r>
            <a:r>
              <a:rPr lang="en-US"/>
              <a:t>-</a:t>
            </a:r>
            <a:r>
              <a:rPr lang="en-US" i="1" smtClean="0"/>
              <a:t> </a:t>
            </a:r>
            <a:r>
              <a:rPr lang="en-US" i="1" dirty="0" smtClean="0"/>
              <a:t>Presentation of Maps</a:t>
            </a:r>
          </a:p>
        </p:txBody>
      </p:sp>
    </p:spTree>
    <p:extLst>
      <p:ext uri="{BB962C8B-B14F-4D97-AF65-F5344CB8AC3E}">
        <p14:creationId xmlns:p14="http://schemas.microsoft.com/office/powerpoint/2010/main" val="2328795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Home to School Travel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en-US" dirty="0" smtClean="0"/>
              <a:t>About 7.5m school aged children in England</a:t>
            </a:r>
          </a:p>
          <a:p>
            <a:r>
              <a:rPr lang="en-US" dirty="0" smtClean="0"/>
              <a:t>(Most) have to travel from home to school</a:t>
            </a:r>
          </a:p>
        </p:txBody>
      </p:sp>
      <p:pic>
        <p:nvPicPr>
          <p:cNvPr id="4" name="Picture 3" descr="Screen Shot 2014-03-27 at 13.31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41" y="2860048"/>
            <a:ext cx="2376250" cy="288726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6596979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00" dirty="0" smtClean="0"/>
              <a:t>D Sharon Pruitt http</a:t>
            </a:r>
            <a:r>
              <a:rPr lang="en-GB" sz="1000" dirty="0"/>
              <a:t>://</a:t>
            </a:r>
            <a:r>
              <a:rPr lang="en-GB" sz="1000" dirty="0" err="1"/>
              <a:t>www.flickr.com</a:t>
            </a:r>
            <a:r>
              <a:rPr lang="en-GB" sz="1000" dirty="0"/>
              <a:t>/photos/</a:t>
            </a:r>
            <a:r>
              <a:rPr lang="en-GB" sz="1000" dirty="0" err="1"/>
              <a:t>pinksherbet</a:t>
            </a:r>
            <a:r>
              <a:rPr lang="en-GB" sz="1000" dirty="0"/>
              <a:t>/234942843/</a:t>
            </a:r>
          </a:p>
        </p:txBody>
      </p:sp>
      <p:pic>
        <p:nvPicPr>
          <p:cNvPr id="6" name="Picture 5" descr="Screen Shot 2014-03-27 at 13.34.0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7571" y="2933692"/>
            <a:ext cx="1942677" cy="291031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979424" y="6581590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50" dirty="0"/>
              <a:t>http://</a:t>
            </a:r>
            <a:r>
              <a:rPr lang="en-GB" sz="1050" dirty="0" err="1"/>
              <a:t>www.flickr.com</a:t>
            </a:r>
            <a:r>
              <a:rPr lang="en-GB" sz="1050" dirty="0"/>
              <a:t>/photos/bike/8560715649/in/</a:t>
            </a:r>
            <a:r>
              <a:rPr lang="en-GB" sz="1050" dirty="0" err="1"/>
              <a:t>photostream</a:t>
            </a:r>
            <a:r>
              <a:rPr lang="en-GB" sz="1050" dirty="0"/>
              <a:t>/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1905" y="2831912"/>
            <a:ext cx="2448956" cy="291031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593604" y="6126164"/>
            <a:ext cx="55503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dirty="0"/>
              <a:t>http://</a:t>
            </a:r>
            <a:r>
              <a:rPr lang="en-GB" sz="1000" dirty="0" err="1"/>
              <a:t>en.wikipedia.org</a:t>
            </a:r>
            <a:r>
              <a:rPr lang="en-GB" sz="1000" dirty="0"/>
              <a:t>/wiki/File:Alpine_Travel_bus_DVG517_(YMB_517W)_1981_Bristol_VRT_SL3_ECW,_10_July_2006.jpg</a:t>
            </a:r>
          </a:p>
        </p:txBody>
      </p:sp>
    </p:spTree>
    <p:extLst>
      <p:ext uri="{BB962C8B-B14F-4D97-AF65-F5344CB8AC3E}">
        <p14:creationId xmlns:p14="http://schemas.microsoft.com/office/powerpoint/2010/main" val="1332148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14311"/>
            <a:ext cx="8229600" cy="4097215"/>
          </a:xfrm>
        </p:spPr>
        <p:txBody>
          <a:bodyPr>
            <a:normAutofit/>
          </a:bodyPr>
          <a:lstStyle/>
          <a:p>
            <a:r>
              <a:rPr lang="en-US" dirty="0"/>
              <a:t>Pupil Level Annual </a:t>
            </a:r>
            <a:r>
              <a:rPr lang="en-US" dirty="0" smtClean="0"/>
              <a:t>School Census </a:t>
            </a:r>
            <a:r>
              <a:rPr lang="en-US" dirty="0"/>
              <a:t>(</a:t>
            </a:r>
            <a:r>
              <a:rPr lang="en-US" dirty="0" smtClean="0"/>
              <a:t>2008-2011) </a:t>
            </a:r>
            <a:endParaRPr lang="en-US" dirty="0"/>
          </a:p>
          <a:p>
            <a:pPr lvl="1"/>
            <a:r>
              <a:rPr lang="en-US" dirty="0" smtClean="0"/>
              <a:t>Pupil home postcode</a:t>
            </a:r>
          </a:p>
          <a:p>
            <a:pPr lvl="1"/>
            <a:r>
              <a:rPr lang="en-US" dirty="0" smtClean="0"/>
              <a:t>“Usual” mode of travel (11 options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Data for each year</a:t>
            </a:r>
          </a:p>
          <a:p>
            <a:r>
              <a:rPr lang="en-US" dirty="0"/>
              <a:t>Home: L11 4SH 	School: L11 0BP 	Mode: WLK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92001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Traditional estimation technique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18753" y="1324550"/>
            <a:ext cx="4038600" cy="5064601"/>
          </a:xfrm>
        </p:spPr>
        <p:txBody>
          <a:bodyPr>
            <a:normAutofit/>
          </a:bodyPr>
          <a:lstStyle/>
          <a:p>
            <a:r>
              <a:rPr lang="en-US" dirty="0"/>
              <a:t>Euclidean distance </a:t>
            </a:r>
          </a:p>
          <a:p>
            <a:r>
              <a:rPr lang="en-US" dirty="0" smtClean="0"/>
              <a:t>Average emissions </a:t>
            </a:r>
            <a:r>
              <a:rPr lang="en-US" dirty="0"/>
              <a:t>values for mode of transport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Straight </a:t>
            </a:r>
            <a:r>
              <a:rPr lang="en-US" dirty="0"/>
              <a:t>lines will typically underestimate true distances </a:t>
            </a:r>
          </a:p>
          <a:p>
            <a:r>
              <a:rPr lang="en-US" dirty="0" smtClean="0"/>
              <a:t>No </a:t>
            </a:r>
            <a:r>
              <a:rPr lang="en-US" dirty="0"/>
              <a:t>sensitivity to different vehicle </a:t>
            </a:r>
            <a:r>
              <a:rPr lang="en-US" dirty="0" smtClean="0"/>
              <a:t>types</a:t>
            </a:r>
            <a:endParaRPr lang="en-US" dirty="0"/>
          </a:p>
        </p:txBody>
      </p:sp>
      <p:pic>
        <p:nvPicPr>
          <p:cNvPr id="5" name="Content Placeholder 4" descr="Screen Shot 2014-03-26 at 10.22.59.png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99" b="6299"/>
          <a:stretch>
            <a:fillRect/>
          </a:stretch>
        </p:blipFill>
        <p:spPr>
          <a:xfrm>
            <a:off x="264802" y="1324550"/>
            <a:ext cx="4405037" cy="4936620"/>
          </a:xfrm>
        </p:spPr>
      </p:pic>
    </p:spTree>
    <p:extLst>
      <p:ext uri="{BB962C8B-B14F-4D97-AF65-F5344CB8AC3E}">
        <p14:creationId xmlns:p14="http://schemas.microsoft.com/office/powerpoint/2010/main" val="23614583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4-03-27 at 14.05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5357" y="2008300"/>
            <a:ext cx="6378643" cy="48497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10557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Street network - </a:t>
            </a:r>
            <a:r>
              <a:rPr lang="en-US" dirty="0" err="1" smtClean="0"/>
              <a:t>OpenStreetMap</a:t>
            </a:r>
            <a:r>
              <a:rPr lang="en-US" dirty="0" smtClean="0"/>
              <a:t> &amp; </a:t>
            </a:r>
            <a:r>
              <a:rPr lang="en-US" dirty="0"/>
              <a:t>R</a:t>
            </a:r>
            <a:r>
              <a:rPr lang="en-US" dirty="0" smtClean="0"/>
              <a:t>outino</a:t>
            </a:r>
          </a:p>
          <a:p>
            <a:pPr lvl="1"/>
            <a:r>
              <a:rPr lang="en-US" dirty="0"/>
              <a:t>Walk, Cycle, Car (+ Car Share), Taxi </a:t>
            </a:r>
          </a:p>
          <a:p>
            <a:pPr lvl="1"/>
            <a:r>
              <a:rPr lang="en-US" dirty="0"/>
              <a:t>Bus (public, school, unknown)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72782"/>
            <a:ext cx="4694213" cy="25852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3975" y="2207413"/>
            <a:ext cx="169790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/>
              <a:t>Text file:</a:t>
            </a:r>
          </a:p>
          <a:p>
            <a:pPr marL="285750" indent="-285750">
              <a:buFont typeface="Arial"/>
              <a:buChar char="•"/>
            </a:pPr>
            <a:r>
              <a:rPr lang="en-GB" sz="2800" dirty="0" smtClean="0"/>
              <a:t>Distance</a:t>
            </a:r>
          </a:p>
          <a:p>
            <a:pPr marL="285750" indent="-285750">
              <a:buFont typeface="Arial"/>
              <a:buChar char="•"/>
            </a:pPr>
            <a:r>
              <a:rPr lang="en-GB" sz="2800" dirty="0" smtClean="0"/>
              <a:t>Route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94595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Untitled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93" b="29210"/>
          <a:stretch/>
        </p:blipFill>
        <p:spPr>
          <a:xfrm>
            <a:off x="0" y="1459742"/>
            <a:ext cx="9144000" cy="303010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054598" y="4264917"/>
            <a:ext cx="2098432" cy="25930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029" y="178105"/>
            <a:ext cx="8229600" cy="1422095"/>
          </a:xfrm>
        </p:spPr>
        <p:txBody>
          <a:bodyPr>
            <a:normAutofit/>
          </a:bodyPr>
          <a:lstStyle/>
          <a:p>
            <a:r>
              <a:rPr lang="en-US" dirty="0" smtClean="0"/>
              <a:t>Non-street network - </a:t>
            </a:r>
            <a:r>
              <a:rPr lang="en-US" dirty="0" err="1" smtClean="0"/>
              <a:t>pgRouting</a:t>
            </a:r>
            <a:endParaRPr lang="en-US" dirty="0"/>
          </a:p>
          <a:p>
            <a:pPr lvl="1"/>
            <a:r>
              <a:rPr lang="en-US" dirty="0" smtClean="0"/>
              <a:t>Train</a:t>
            </a:r>
            <a:r>
              <a:rPr lang="en-US" dirty="0"/>
              <a:t>, Tram (Metro / Light Rail), Tube</a:t>
            </a:r>
          </a:p>
          <a:p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721327" y="6288867"/>
            <a:ext cx="1141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pgRouting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835" y="5052528"/>
            <a:ext cx="1275588" cy="1236339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8292063" y="4118102"/>
            <a:ext cx="0" cy="795567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5889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the code out in </a:t>
            </a:r>
            <a:r>
              <a:rPr lang="en-US" dirty="0" err="1" smtClean="0"/>
              <a:t>Rstudio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544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 and Big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Home to school project</a:t>
            </a:r>
          </a:p>
          <a:p>
            <a:pPr lvl="1"/>
            <a:r>
              <a:rPr lang="en-US" dirty="0" smtClean="0"/>
              <a:t>7.5 million routes</a:t>
            </a:r>
          </a:p>
          <a:p>
            <a:r>
              <a:rPr lang="en-US" dirty="0" smtClean="0"/>
              <a:t>Google Maps API limited to 1000 routes / hour</a:t>
            </a:r>
          </a:p>
          <a:p>
            <a:r>
              <a:rPr lang="en-US" dirty="0" smtClean="0"/>
              <a:t>I needed other options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911371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escriptionDoc" ma:contentTypeID="0x0101005681071F88374FE0BFD45E7C0340C52800BA1265E4552951499472F249ED38DC61" ma:contentTypeVersion="0" ma:contentTypeDescription="Description" ma:contentTypeScope="" ma:versionID="382035513eaf31be68e52c3884cb539e">
  <xsd:schema xmlns:xsd="http://www.w3.org/2001/XMLSchema" xmlns:p="http://schemas.microsoft.com/office/2006/metadata/properties" xmlns:ns1="http://schemas.microsoft.com/sharepoint/v3" targetNamespace="http://schemas.microsoft.com/office/2006/metadata/properties" ma:root="true" ma:fieldsID="42b5ec36df51e541fce4c899d3dddaa9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DescriptionComments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http://schemas.microsoft.com/sharepoint/v3" elementFormDefault="qualified">
    <xsd:import namespace="http://schemas.microsoft.com/office/2006/documentManagement/types"/>
    <xsd:element name="DescriptionComments" ma:index="8" nillable="true" ma:displayName="Description" ma:description="Description of the document" ma:internalName="DescriptionComments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 ma:readOnly="tru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>
    <DescriptionComment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96605B8-A8FA-4FB2-9C43-EB355715E87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4CF352B-FDD2-4C57-A434-D0497C11B4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940BE419-9830-4614-8ED9-5B59B9B38827}">
  <ds:schemaRefs>
    <ds:schemaRef ds:uri="http://schemas.microsoft.com/sharepoint/v3"/>
    <ds:schemaRef ds:uri="http://purl.org/dc/elements/1.1/"/>
    <ds:schemaRef ds:uri="http://www.w3.org/XML/1998/namespace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6884</TotalTime>
  <Words>394</Words>
  <Application>Microsoft Macintosh PowerPoint</Application>
  <PresentationFormat>On-screen Show (4:3)</PresentationFormat>
  <Paragraphs>67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2_Office Theme</vt:lpstr>
      <vt:lpstr>PowerPoint Presentation</vt:lpstr>
      <vt:lpstr>Outline</vt:lpstr>
      <vt:lpstr>Home to School Travel</vt:lpstr>
      <vt:lpstr>Data sources</vt:lpstr>
      <vt:lpstr>Traditional estimation technique</vt:lpstr>
      <vt:lpstr>PowerPoint Presentation</vt:lpstr>
      <vt:lpstr>PowerPoint Presentation</vt:lpstr>
      <vt:lpstr>Try the code out in Rstudio!</vt:lpstr>
      <vt:lpstr>Routing and Big Data</vt:lpstr>
      <vt:lpstr>OSM and Routino</vt:lpstr>
      <vt:lpstr>OSM and Routino</vt:lpstr>
      <vt:lpstr>OSM and Routino</vt:lpstr>
      <vt:lpstr>Try Routino yourself!</vt:lpstr>
      <vt:lpstr>Many thanks</vt:lpstr>
    </vt:vector>
  </TitlesOfParts>
  <Company>University of Liverpool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Sandra Mather</dc:creator>
  <cp:lastModifiedBy>Nick Bearman</cp:lastModifiedBy>
  <cp:revision>378</cp:revision>
  <cp:lastPrinted>2014-02-03T09:07:44Z</cp:lastPrinted>
  <dcterms:created xsi:type="dcterms:W3CDTF">2010-10-20T09:59:56Z</dcterms:created>
  <dcterms:modified xsi:type="dcterms:W3CDTF">2015-03-31T16:39:53Z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0x0101005681071F88374FE0BFD45E7C0340C52800BA1265E4552951499472F249ED38DC61</vt:lpwstr>
  </property>
</Properties>
</file>